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314" r:id="rId3"/>
    <p:sldId id="320" r:id="rId4"/>
    <p:sldId id="321" r:id="rId5"/>
    <p:sldId id="318" r:id="rId6"/>
    <p:sldId id="317" r:id="rId7"/>
    <p:sldId id="319" r:id="rId8"/>
    <p:sldId id="323" r:id="rId9"/>
    <p:sldId id="324" r:id="rId10"/>
    <p:sldId id="326" r:id="rId11"/>
    <p:sldId id="325" r:id="rId12"/>
    <p:sldId id="327" r:id="rId13"/>
    <p:sldId id="328" r:id="rId14"/>
    <p:sldId id="322" r:id="rId15"/>
    <p:sldId id="31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ADE4"/>
    <a:srgbClr val="1AA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45"/>
    <p:restoredTop sz="88216"/>
  </p:normalViewPr>
  <p:slideViewPr>
    <p:cSldViewPr snapToGrid="0" snapToObjects="1">
      <p:cViewPr>
        <p:scale>
          <a:sx n="86" d="100"/>
          <a:sy n="86" d="100"/>
        </p:scale>
        <p:origin x="472" y="8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ahmadassaf/Google%20Drive/PhD%20TelecomParisTech%20-%20EURECOM%20-%20France%202012-2015/My%20PhD%20Documents/Papers/LDQ'15%20-%20What's%20up%20LOD%20Cloud%20-%20Observing%20The%20State%20of%20Linked%20Open%20Data%20Cloud%20Metadata/figures/results_analysi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Sheet1!$A$35:$A$49</c:f>
              <c:strCache>
                <c:ptCount val="15"/>
                <c:pt idx="0">
                  <c:v>cache_last_updated   </c:v>
                </c:pt>
                <c:pt idx="1">
                  <c:v>webstore_last_updated</c:v>
                </c:pt>
                <c:pt idx="2">
                  <c:v>size                 </c:v>
                </c:pt>
                <c:pt idx="3">
                  <c:v>hash                 </c:v>
                </c:pt>
                <c:pt idx="4">
                  <c:v>format               </c:v>
                </c:pt>
                <c:pt idx="5">
                  <c:v>mimetype_inner       </c:v>
                </c:pt>
                <c:pt idx="6">
                  <c:v>mimetype             </c:v>
                </c:pt>
                <c:pt idx="7">
                  <c:v>cache_url            </c:v>
                </c:pt>
                <c:pt idx="8">
                  <c:v>name                 </c:v>
                </c:pt>
                <c:pt idx="9">
                  <c:v>webstore_url         </c:v>
                </c:pt>
                <c:pt idx="10">
                  <c:v>last_modified        </c:v>
                </c:pt>
                <c:pt idx="11">
                  <c:v>resource_type        </c:v>
                </c:pt>
                <c:pt idx="12">
                  <c:v>description          </c:v>
                </c:pt>
                <c:pt idx="13">
                  <c:v>url-type             </c:v>
                </c:pt>
                <c:pt idx="14">
                  <c:v>created              </c:v>
                </c:pt>
              </c:strCache>
            </c:strRef>
          </c:cat>
          <c:val>
            <c:numRef>
              <c:f>Sheet1!$B$35:$B$49</c:f>
              <c:numCache>
                <c:formatCode>0.00</c:formatCode>
                <c:ptCount val="15"/>
                <c:pt idx="0">
                  <c:v>96.91</c:v>
                </c:pt>
                <c:pt idx="1">
                  <c:v>95.88</c:v>
                </c:pt>
                <c:pt idx="2">
                  <c:v>81.55</c:v>
                </c:pt>
                <c:pt idx="3">
                  <c:v>95.51</c:v>
                </c:pt>
                <c:pt idx="4">
                  <c:v>6.46</c:v>
                </c:pt>
                <c:pt idx="5">
                  <c:v>95.88</c:v>
                </c:pt>
                <c:pt idx="6">
                  <c:v>77.9</c:v>
                </c:pt>
                <c:pt idx="7">
                  <c:v>96.91</c:v>
                </c:pt>
                <c:pt idx="8">
                  <c:v>76.5</c:v>
                </c:pt>
                <c:pt idx="9">
                  <c:v>91.29</c:v>
                </c:pt>
                <c:pt idx="10">
                  <c:v>79.87</c:v>
                </c:pt>
                <c:pt idx="11">
                  <c:v>45.69</c:v>
                </c:pt>
                <c:pt idx="12">
                  <c:v>9.18</c:v>
                </c:pt>
                <c:pt idx="13">
                  <c:v>96.82</c:v>
                </c:pt>
                <c:pt idx="14">
                  <c:v>86.8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64494864"/>
        <c:axId val="-2105859552"/>
      </c:barChart>
      <c:catAx>
        <c:axId val="17644948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Information </a:t>
                </a:r>
                <a:r>
                  <a:rPr lang="en-US" dirty="0"/>
                  <a:t>Field</a:t>
                </a:r>
              </a:p>
            </c:rich>
          </c:tx>
          <c:layout>
            <c:manualLayout>
              <c:xMode val="edge"/>
              <c:yMode val="edge"/>
              <c:x val="0.384066269173001"/>
              <c:y val="0.89901775063555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5859552"/>
        <c:crosses val="autoZero"/>
        <c:auto val="1"/>
        <c:lblAlgn val="ctr"/>
        <c:lblOffset val="100"/>
        <c:noMultiLvlLbl val="0"/>
      </c:catAx>
      <c:valAx>
        <c:axId val="-2105859552"/>
        <c:scaling>
          <c:orientation val="minMax"/>
          <c:max val="1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% of resources 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4494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tiff>
</file>

<file path=ppt/media/image11.tiff>
</file>

<file path=ppt/media/image12.png>
</file>

<file path=ppt/media/image13.tif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tiff>
</file>

<file path=ppt/media/image21.tiff>
</file>

<file path=ppt/media/image4.tiff>
</file>

<file path=ppt/media/image5.tiff>
</file>

<file path=ppt/media/image6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4F323-F06F-6A4E-B051-C90AA7F61150}" type="datetimeFigureOut">
              <a:rPr lang="en-US" smtClean="0"/>
              <a:t>5/31/15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E0F4C5-4A2F-B443-A957-BF2BFE1E1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The 259 datasets contain a total of 1068 resources.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6603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Roomba enhanced the access information by ~26%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2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04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05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8434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9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9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211 (63.17%) resources do not have valid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resource_type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, 112 (33.53%) are files,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 (2.39%) a re metadata and one (0.029%) are example and documentation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014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833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514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44B9-45B5-E146-AA62-7F6F0F4AC98F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07E6-F2D3-9C45-BBF8-49F5E357D017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BAA94-650E-4C40-B95C-F864F8FB735B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144F-5FA2-D045-9FAB-5A6AE5E01F51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52A9A-60B1-A047-832D-57408C1B969D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7B687-30B0-0949-A56A-1EA9B52CBDF7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EDC9-10A2-204F-9A7A-B2BE8D13956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EEE62-4108-BF41-8B34-0437BC62AAE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2E38A-1AE4-3248-953C-6355B8C9CB2C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25623" y="6462126"/>
            <a:ext cx="1312025" cy="365125"/>
          </a:xfr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A1FCF1C-F199-624A-9C6E-7DCAF6069B5C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E5F95-A9C8-9F49-9A84-AE61D7088E9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5180FA-7D5A-C246-948A-D56571E147E5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hyperlink" Target="http://twitter.com/ahmadaassaf" TargetMode="External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hyperlink" Target="https://github.com/ahmadassaf/opendata-checker/blob/master/util/licenseMappings.json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20.tiff"/><Relationship Id="rId5" Type="http://schemas.openxmlformats.org/officeDocument/2006/relationships/image" Target="../media/image13.tiff"/><Relationship Id="rId6" Type="http://schemas.openxmlformats.org/officeDocument/2006/relationships/image" Target="../media/image5.tiff"/><Relationship Id="rId7" Type="http://schemas.openxmlformats.org/officeDocument/2006/relationships/image" Target="../media/image21.tiff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ahmadassaf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hmadassaf/opendata-checker/" TargetMode="External"/><Relationship Id="rId4" Type="http://schemas.openxmlformats.org/officeDocument/2006/relationships/image" Target="../media/image13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What's up LOD Cloud </a:t>
            </a:r>
            <a:br>
              <a:rPr lang="en-US" dirty="0"/>
            </a:br>
            <a:r>
              <a:rPr lang="en-US" sz="5400" dirty="0" smtClean="0"/>
              <a:t>Observing </a:t>
            </a:r>
            <a:r>
              <a:rPr lang="en-US" sz="5400" dirty="0"/>
              <a:t>The State of Linked Open Data Cloud Metadata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u="sng" cap="none" dirty="0" smtClean="0"/>
              <a:t>Ahmad Assaf</a:t>
            </a:r>
            <a:r>
              <a:rPr lang="en-US" cap="none" dirty="0" smtClean="0"/>
              <a:t>, </a:t>
            </a:r>
            <a:r>
              <a:rPr lang="en-US" cap="none" dirty="0" err="1" smtClean="0"/>
              <a:t>Raphaël</a:t>
            </a:r>
            <a:r>
              <a:rPr lang="en-US" cap="none" dirty="0" smtClean="0"/>
              <a:t> </a:t>
            </a:r>
            <a:r>
              <a:rPr lang="en-US" cap="none" dirty="0" err="1" smtClean="0"/>
              <a:t>Troncy</a:t>
            </a:r>
            <a:r>
              <a:rPr lang="en-US" cap="none" dirty="0" smtClean="0"/>
              <a:t> And </a:t>
            </a:r>
            <a:r>
              <a:rPr lang="en-US" cap="none" dirty="0" err="1" smtClean="0"/>
              <a:t>Aline</a:t>
            </a:r>
            <a:r>
              <a:rPr lang="en-US" cap="none" dirty="0" smtClean="0"/>
              <a:t> </a:t>
            </a:r>
            <a:r>
              <a:rPr lang="en-US" cap="none" dirty="0" err="1" smtClean="0"/>
              <a:t>Senart</a:t>
            </a:r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9469" y="0"/>
            <a:ext cx="3520611" cy="1655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2143" y="5501282"/>
            <a:ext cx="1028665" cy="63819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0" y="6464270"/>
            <a:ext cx="14628377" cy="738664"/>
            <a:chOff x="0" y="6464270"/>
            <a:chExt cx="14628377" cy="738664"/>
          </a:xfrm>
        </p:grpSpPr>
        <p:sp>
          <p:nvSpPr>
            <p:cNvPr id="8" name="TextBox 7"/>
            <p:cNvSpPr txBox="1"/>
            <p:nvPr/>
          </p:nvSpPr>
          <p:spPr>
            <a:xfrm>
              <a:off x="0" y="6464270"/>
              <a:ext cx="368472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LDQ15 – </a:t>
              </a:r>
              <a:r>
                <a:rPr lang="en-US" sz="1400" dirty="0" smtClean="0">
                  <a:solidFill>
                    <a:schemeClr val="bg1"/>
                  </a:solidFill>
                </a:rPr>
                <a:t>2</a:t>
              </a:r>
              <a:r>
                <a:rPr lang="en-US" sz="1400" baseline="30000" dirty="0" smtClean="0">
                  <a:solidFill>
                    <a:schemeClr val="bg1"/>
                  </a:solidFill>
                </a:rPr>
                <a:t>nd</a:t>
              </a:r>
              <a:r>
                <a:rPr lang="en-US" sz="1400" dirty="0" smtClean="0">
                  <a:solidFill>
                    <a:schemeClr val="bg1"/>
                  </a:solidFill>
                </a:rPr>
                <a:t>  </a:t>
              </a:r>
              <a:r>
                <a:rPr lang="en-US" sz="1400" dirty="0">
                  <a:solidFill>
                    <a:schemeClr val="bg1"/>
                  </a:solidFill>
                </a:rPr>
                <a:t>Workshop on Linked Data Quality</a:t>
              </a:r>
              <a:r>
                <a:rPr lang="en-US" sz="1400" b="1" dirty="0"/>
                <a:t> </a:t>
              </a:r>
            </a:p>
            <a:p>
              <a:endParaRPr lang="en-US" sz="1400" dirty="0">
                <a:solidFill>
                  <a:schemeClr val="bg1"/>
                </a:solidFill>
              </a:endParaRPr>
            </a:p>
            <a:p>
              <a:r>
                <a:rPr lang="en-US" sz="1400" b="1" dirty="0" smtClean="0">
                  <a:solidFill>
                    <a:schemeClr val="bg1"/>
                  </a:solidFill>
                </a:rPr>
                <a:t> 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932339" y="6490393"/>
              <a:ext cx="36960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smtClean="0">
                  <a:solidFill>
                    <a:schemeClr val="bg1"/>
                  </a:solidFill>
                </a:rPr>
                <a:t>1</a:t>
              </a:r>
              <a:r>
                <a:rPr lang="en-US" sz="1400" b="1" baseline="30000" smtClean="0">
                  <a:solidFill>
                    <a:schemeClr val="bg1"/>
                  </a:solidFill>
                </a:rPr>
                <a:t>st</a:t>
              </a:r>
              <a:r>
                <a:rPr lang="en-US" sz="1400" b="1" smtClean="0">
                  <a:solidFill>
                    <a:schemeClr val="bg1"/>
                  </a:solidFill>
                </a:rPr>
                <a:t> June 2015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257986" y="4738451"/>
            <a:ext cx="1733897" cy="415498"/>
            <a:chOff x="3345732" y="2142356"/>
            <a:chExt cx="1733897" cy="415498"/>
          </a:xfrm>
        </p:grpSpPr>
        <p:sp>
          <p:nvSpPr>
            <p:cNvPr id="11" name="TextBox 10"/>
            <p:cNvSpPr txBox="1"/>
            <p:nvPr/>
          </p:nvSpPr>
          <p:spPr>
            <a:xfrm>
              <a:off x="3606149" y="2142356"/>
              <a:ext cx="1473480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@</a:t>
              </a:r>
              <a:r>
                <a:rPr lang="en-US" sz="1400" dirty="0" err="1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ahmadaassaf</a:t>
              </a:r>
              <a:endParaRPr lang="en-US" sz="1400" dirty="0" smtClean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45732" y="2260357"/>
              <a:ext cx="260417" cy="2604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Top Metadata Errors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61256" y="1248959"/>
            <a:ext cx="11555601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25% of the datasets access information are not clean [unavailability mainly]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68% of the resources access data can be fixed automatically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31.27% of the resources were not reachable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63.17% of the resources don’t have valid </a:t>
            </a:r>
            <a:r>
              <a:rPr lang="en-US" sz="2400" dirty="0" err="1" smtClean="0"/>
              <a:t>resource_type</a:t>
            </a:r>
            <a:endParaRPr lang="en-US" sz="2400" dirty="0"/>
          </a:p>
          <a:p>
            <a:pPr marL="800100" lvl="1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Creating an aggregate report for </a:t>
            </a:r>
            <a:r>
              <a:rPr lang="en-US" dirty="0"/>
              <a:t> </a:t>
            </a:r>
            <a:r>
              <a:rPr lang="en-US" dirty="0" smtClean="0"/>
              <a:t>resources &gt; </a:t>
            </a:r>
            <a:r>
              <a:rPr lang="en-US" dirty="0" err="1" smtClean="0"/>
              <a:t>format:title</a:t>
            </a:r>
            <a:endParaRPr lang="en-US" dirty="0" smtClean="0"/>
          </a:p>
          <a:p>
            <a:pPr marL="1257300" lvl="2" indent="-34290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62.16% of the datasets have defined SPARQL endpoints using the </a:t>
            </a:r>
            <a:r>
              <a:rPr lang="en-US" dirty="0" err="1" smtClean="0"/>
              <a:t>api</a:t>
            </a:r>
            <a:r>
              <a:rPr lang="en-US" dirty="0" smtClean="0"/>
              <a:t>/</a:t>
            </a:r>
            <a:r>
              <a:rPr lang="en-US" dirty="0" err="1" smtClean="0"/>
              <a:t>sparql</a:t>
            </a:r>
            <a:r>
              <a:rPr lang="en-US" dirty="0" smtClean="0"/>
              <a:t> </a:t>
            </a:r>
            <a:r>
              <a:rPr lang="en-US" dirty="0" err="1" smtClean="0"/>
              <a:t>resource_format</a:t>
            </a:r>
            <a:endParaRPr lang="en-US" dirty="0" smtClean="0"/>
          </a:p>
          <a:p>
            <a:pPr marL="1257300" lvl="2" indent="-34290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92.27% provided RDF example links</a:t>
            </a:r>
          </a:p>
          <a:p>
            <a:pPr marL="1257300" lvl="2" indent="-34290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56.3% provided direct links to downloadable RDF dumps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 File Types Errors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171278" y="1274298"/>
            <a:ext cx="4891303" cy="440325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648" y="2396426"/>
            <a:ext cx="2019300" cy="2159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590" y="2294003"/>
            <a:ext cx="2942340" cy="2720150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>
            <a:off x="3942413" y="2754875"/>
            <a:ext cx="3674516" cy="7210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3942413" y="3475926"/>
            <a:ext cx="3674516" cy="1079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1115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Top Metadata Errors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61256" y="1248959"/>
            <a:ext cx="11555601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25% of the datasets access information are not clean [unavailability mainly]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68% of the resources access data can be fixed automatically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31.27% of the resources were not reachable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63.17% of the resources don’t have valid </a:t>
            </a:r>
            <a:r>
              <a:rPr lang="en-US" sz="2400" dirty="0" err="1" smtClean="0"/>
              <a:t>resource_type</a:t>
            </a:r>
            <a:endParaRPr lang="en-US" sz="2400" dirty="0"/>
          </a:p>
          <a:p>
            <a:pPr marL="800100" lvl="1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Creating an aggregate report for </a:t>
            </a:r>
            <a:r>
              <a:rPr lang="en-US" dirty="0"/>
              <a:t> </a:t>
            </a:r>
            <a:r>
              <a:rPr lang="en-US" dirty="0" smtClean="0"/>
              <a:t>resources &gt; </a:t>
            </a:r>
            <a:r>
              <a:rPr lang="en-US" dirty="0" err="1" smtClean="0"/>
              <a:t>format:title</a:t>
            </a:r>
            <a:endParaRPr lang="en-US" dirty="0" smtClean="0"/>
          </a:p>
          <a:p>
            <a:pPr marL="1257300" lvl="2" indent="-34290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62.16% of the datasets have defined SPARQL endpoints using the </a:t>
            </a:r>
            <a:r>
              <a:rPr lang="en-US" dirty="0" err="1" smtClean="0"/>
              <a:t>api</a:t>
            </a:r>
            <a:r>
              <a:rPr lang="en-US" dirty="0" smtClean="0"/>
              <a:t>/</a:t>
            </a:r>
            <a:r>
              <a:rPr lang="en-US" dirty="0" err="1" smtClean="0"/>
              <a:t>sparql</a:t>
            </a:r>
            <a:r>
              <a:rPr lang="en-US" dirty="0" smtClean="0"/>
              <a:t> </a:t>
            </a:r>
            <a:r>
              <a:rPr lang="en-US" dirty="0" err="1" smtClean="0"/>
              <a:t>resource_format</a:t>
            </a:r>
            <a:endParaRPr lang="en-US" dirty="0" smtClean="0"/>
          </a:p>
          <a:p>
            <a:pPr marL="1257300" lvl="2" indent="-34290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92.27% provided RDF example links</a:t>
            </a:r>
          </a:p>
          <a:p>
            <a:pPr marL="1257300" lvl="2" indent="-342900">
              <a:lnSpc>
                <a:spcPct val="150000"/>
              </a:lnSpc>
              <a:buFont typeface="Wingdings" charset="2"/>
              <a:buChar char="§"/>
            </a:pPr>
            <a:r>
              <a:rPr lang="en-US" dirty="0" smtClean="0"/>
              <a:t>56.3% provided direct links to downloadable RDF dumps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82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 Errors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61256" y="1248959"/>
            <a:ext cx="1155560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Noisiest part of the access metadata is license information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16.6% of the datasets don’t have </a:t>
            </a:r>
            <a:r>
              <a:rPr lang="en-US" sz="2400" dirty="0" err="1" smtClean="0"/>
              <a:t>license_title</a:t>
            </a:r>
            <a:r>
              <a:rPr lang="en-US" sz="2400" dirty="0" smtClean="0"/>
              <a:t> and </a:t>
            </a:r>
            <a:r>
              <a:rPr lang="en-US" sz="2400" dirty="0" err="1" smtClean="0"/>
              <a:t>license_id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54.44% datasets don</a:t>
            </a:r>
            <a:r>
              <a:rPr lang="fr-FR" sz="2400" dirty="0" smtClean="0"/>
              <a:t>’</a:t>
            </a:r>
            <a:r>
              <a:rPr lang="en-US" sz="2400" dirty="0" smtClean="0"/>
              <a:t>t have </a:t>
            </a:r>
            <a:r>
              <a:rPr lang="en-US" sz="2400" dirty="0" err="1" smtClean="0"/>
              <a:t>license_url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51.35% don’t have maintainer</a:t>
            </a:r>
            <a:endParaRPr lang="en-US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55.21% of the datasets are missing </a:t>
            </a:r>
            <a:r>
              <a:rPr lang="en-US" sz="2400" dirty="0" err="1"/>
              <a:t>maintainer_email</a:t>
            </a:r>
            <a:r>
              <a:rPr lang="en-US" sz="2400" dirty="0"/>
              <a:t> | 15.06% </a:t>
            </a:r>
            <a:r>
              <a:rPr lang="en-US" sz="2400" dirty="0" err="1" smtClean="0"/>
              <a:t>author_email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80% of the provenance information is missing or undefined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 only manual field in provenance information “version” is missing from 60.23% of the datasets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47983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Enriched Profiles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916367"/>
            <a:ext cx="119307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1.87% of the resources have incorrect </a:t>
            </a:r>
            <a:r>
              <a:rPr lang="en-US" sz="2400" dirty="0" err="1" smtClean="0"/>
              <a:t>mimetype</a:t>
            </a:r>
            <a:r>
              <a:rPr lang="en-US" sz="2400" dirty="0" smtClean="0"/>
              <a:t> defined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4.82% of the resources have incorrect size values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47.49% of the datasets license information have been normalized via the manual license </a:t>
            </a:r>
            <a:r>
              <a:rPr lang="en-US" sz="2400" dirty="0"/>
              <a:t>mapping file </a:t>
            </a:r>
            <a:r>
              <a:rPr lang="en-US" dirty="0" smtClean="0"/>
              <a:t>✝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465537" y="6025868"/>
            <a:ext cx="58036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✝       </a:t>
            </a:r>
            <a:r>
              <a:rPr lang="en-US" sz="1100" dirty="0">
                <a:hlinkClick r:id="rId4"/>
              </a:rPr>
              <a:t>https://</a:t>
            </a:r>
            <a:r>
              <a:rPr lang="en-US" sz="1100" dirty="0" smtClean="0">
                <a:hlinkClick r:id="rId4"/>
              </a:rPr>
              <a:t>github.com/ahmadassaf/opendata-checker/blob/master/util/licenseMappings.json</a:t>
            </a:r>
            <a:r>
              <a:rPr lang="en-US" sz="1100" dirty="0"/>
              <a:t> </a:t>
            </a:r>
            <a:endParaRPr lang="en-US" sz="1100" dirty="0" smtClean="0"/>
          </a:p>
        </p:txBody>
      </p:sp>
    </p:spTree>
    <p:extLst>
      <p:ext uri="{BB962C8B-B14F-4D97-AF65-F5344CB8AC3E}">
        <p14:creationId xmlns:p14="http://schemas.microsoft.com/office/powerpoint/2010/main" val="137266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82290" y="154004"/>
            <a:ext cx="9105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ndale Mono" charset="0"/>
                <a:ea typeface="Andale Mono" charset="0"/>
                <a:cs typeface="Andale Mono" charset="0"/>
              </a:rPr>
              <a:t>Questions?</a:t>
            </a:r>
            <a:endParaRPr lang="en-US" sz="36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606392" y="924025"/>
            <a:ext cx="11001675" cy="288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00514" y="3416968"/>
            <a:ext cx="4044697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ndale Mono" charset="0"/>
                <a:ea typeface="Andale Mono" charset="0"/>
                <a:cs typeface="Andale Mono" charset="0"/>
              </a:rPr>
              <a:t>Ahmad Assaf</a:t>
            </a:r>
          </a:p>
          <a:p>
            <a:pPr>
              <a:lnSpc>
                <a:spcPct val="150000"/>
              </a:lnSpc>
            </a:pPr>
            <a:endParaRPr lang="en-US" sz="2400" b="1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  <a:hlinkClick r:id="rId2"/>
              </a:rPr>
              <a:t>http://ahmadassaf.com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@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ahmadaassaf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http://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github.com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/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ahmadassaf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11" y="4877913"/>
            <a:ext cx="260417" cy="26041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185553" y="4482270"/>
            <a:ext cx="257786" cy="25778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24" y="5266167"/>
            <a:ext cx="395705" cy="395705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17" name="Rectangle 16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3098" y="2102428"/>
            <a:ext cx="42291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1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LOD Cloud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266" y="1270449"/>
            <a:ext cx="6439761" cy="452750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41866" y="1405467"/>
            <a:ext cx="43605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LOD Cloud is a mine of data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The heterogeneity of sources reflect directly on the data quality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Finding useful dataset without prior knowledge is increasingly difficult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261257" y="4930783"/>
            <a:ext cx="5224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emonstrate the of LOD Cloud metadata by running Roomba on the accessible LOD Cloud through </a:t>
            </a:r>
            <a:r>
              <a:rPr lang="en-US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datahub.io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43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Dataset Metadata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7" y="3996794"/>
            <a:ext cx="12192000" cy="1975751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61257" y="955514"/>
            <a:ext cx="115556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Metadata is structured information that describes, explains, locates or otherwise makes it easier to retrieve use or manage information </a:t>
            </a:r>
            <a:r>
              <a:rPr lang="en-US" sz="2400" dirty="0" smtClean="0"/>
              <a:t>resources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Data Portals are a curated collection of datasets metadata providing a set discovery and integration </a:t>
            </a:r>
            <a:r>
              <a:rPr lang="en-US" sz="2400" dirty="0" smtClean="0"/>
              <a:t>services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We divided the metadata information into four main types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16" name="Rectangle 15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936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 Information </a:t>
              </a:r>
              <a:r>
                <a:rPr lang="en-US" sz="3200" dirty="0" smtClean="0"/>
                <a:t>Groups</a:t>
              </a:r>
              <a:endParaRPr lang="en-US" sz="3200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9239484" y="1338741"/>
            <a:ext cx="3126357" cy="2367535"/>
            <a:chOff x="2895058" y="2533682"/>
            <a:chExt cx="3126357" cy="2367535"/>
          </a:xfrm>
        </p:grpSpPr>
        <p:sp>
          <p:nvSpPr>
            <p:cNvPr id="23" name="TextBox 22"/>
            <p:cNvSpPr txBox="1"/>
            <p:nvPr/>
          </p:nvSpPr>
          <p:spPr>
            <a:xfrm>
              <a:off x="3725146" y="2533682"/>
              <a:ext cx="229626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dirty="0" smtClean="0"/>
                <a:t>Organization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895058" y="3146891"/>
              <a:ext cx="2563223" cy="17543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dirty="0" smtClean="0"/>
                <a:t>Clustering or curation solely based on </a:t>
              </a:r>
              <a:r>
                <a:rPr lang="en-US" dirty="0"/>
                <a:t>a</a:t>
              </a:r>
              <a:r>
                <a:rPr lang="en-US" dirty="0" smtClean="0"/>
                <a:t>ssociations </a:t>
              </a:r>
              <a:r>
                <a:rPr lang="en-US" dirty="0"/>
                <a:t>with specific administration parties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53959" y="1336656"/>
            <a:ext cx="3208330" cy="2776845"/>
            <a:chOff x="4434892" y="2428845"/>
            <a:chExt cx="3208330" cy="2776845"/>
          </a:xfrm>
        </p:grpSpPr>
        <p:grpSp>
          <p:nvGrpSpPr>
            <p:cNvPr id="50" name="Group 49"/>
            <p:cNvGrpSpPr/>
            <p:nvPr/>
          </p:nvGrpSpPr>
          <p:grpSpPr>
            <a:xfrm>
              <a:off x="4434892" y="2428845"/>
              <a:ext cx="3208330" cy="2776845"/>
              <a:chOff x="2895058" y="2539871"/>
              <a:chExt cx="3208330" cy="2776845"/>
            </a:xfrm>
          </p:grpSpPr>
          <p:sp>
            <p:nvSpPr>
              <p:cNvPr id="52" name="TextBox 51"/>
              <p:cNvSpPr txBox="1"/>
              <p:nvPr/>
            </p:nvSpPr>
            <p:spPr>
              <a:xfrm>
                <a:off x="3807119" y="2539871"/>
                <a:ext cx="22962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 smtClean="0"/>
                  <a:t>Resource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2895058" y="3146891"/>
                <a:ext cx="2563223" cy="21698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dirty="0"/>
                  <a:t>Actual raw data that can be downloaded or accessed directly e.g. </a:t>
                </a:r>
                <a:r>
                  <a:rPr lang="en-US" dirty="0" smtClean="0"/>
                  <a:t>JSON</a:t>
                </a:r>
                <a:r>
                  <a:rPr lang="en-US" dirty="0"/>
                  <a:t>, CSV, SPARQL endpoint</a:t>
                </a:r>
              </a:p>
            </p:txBody>
          </p:sp>
        </p:grpSp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51898" y="2462069"/>
              <a:ext cx="495055" cy="481699"/>
            </a:xfrm>
            <a:prstGeom prst="rect">
              <a:avLst/>
            </a:prstGeom>
          </p:spPr>
        </p:pic>
      </p:grpSp>
      <p:grpSp>
        <p:nvGrpSpPr>
          <p:cNvPr id="64" name="Group 63"/>
          <p:cNvGrpSpPr/>
          <p:nvPr/>
        </p:nvGrpSpPr>
        <p:grpSpPr>
          <a:xfrm>
            <a:off x="3306010" y="1336148"/>
            <a:ext cx="3388830" cy="3616623"/>
            <a:chOff x="2895058" y="2531089"/>
            <a:chExt cx="3388830" cy="3616623"/>
          </a:xfrm>
        </p:grpSpPr>
        <p:sp>
          <p:nvSpPr>
            <p:cNvPr id="66" name="TextBox 65"/>
            <p:cNvSpPr txBox="1"/>
            <p:nvPr/>
          </p:nvSpPr>
          <p:spPr>
            <a:xfrm>
              <a:off x="3987619" y="2531089"/>
              <a:ext cx="229626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dirty="0" smtClean="0"/>
                <a:t>Tag</a:t>
              </a:r>
            </a:p>
          </p:txBody>
        </p:sp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66691" y="2562962"/>
              <a:ext cx="226681" cy="386024"/>
            </a:xfrm>
            <a:prstGeom prst="rect">
              <a:avLst/>
            </a:prstGeom>
          </p:spPr>
        </p:pic>
        <p:sp>
          <p:nvSpPr>
            <p:cNvPr id="68" name="TextBox 67"/>
            <p:cNvSpPr txBox="1"/>
            <p:nvPr/>
          </p:nvSpPr>
          <p:spPr>
            <a:xfrm>
              <a:off x="2895058" y="3146891"/>
              <a:ext cx="2563223" cy="30008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dirty="0"/>
                <a:t>Descriptive knowledge about the dataset contents and </a:t>
              </a:r>
              <a:r>
                <a:rPr lang="en-US" dirty="0" smtClean="0"/>
                <a:t>structure. This can range from simple textual tags to semantically rich controlled terms</a:t>
              </a:r>
              <a:endParaRPr lang="en-US" dirty="0"/>
            </a:p>
          </p:txBody>
        </p:sp>
      </p:grpSp>
      <p:pic>
        <p:nvPicPr>
          <p:cNvPr id="69" name="Picture 6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2972" y="1206280"/>
            <a:ext cx="736600" cy="736600"/>
          </a:xfrm>
          <a:prstGeom prst="rect">
            <a:avLst/>
          </a:prstGeom>
        </p:spPr>
      </p:pic>
      <p:grpSp>
        <p:nvGrpSpPr>
          <p:cNvPr id="71" name="Group 70"/>
          <p:cNvGrpSpPr/>
          <p:nvPr/>
        </p:nvGrpSpPr>
        <p:grpSpPr>
          <a:xfrm>
            <a:off x="6307484" y="1344585"/>
            <a:ext cx="3292134" cy="3192688"/>
            <a:chOff x="6307484" y="1344585"/>
            <a:chExt cx="3292134" cy="3192688"/>
          </a:xfrm>
        </p:grpSpPr>
        <p:grpSp>
          <p:nvGrpSpPr>
            <p:cNvPr id="58" name="Group 57"/>
            <p:cNvGrpSpPr/>
            <p:nvPr/>
          </p:nvGrpSpPr>
          <p:grpSpPr>
            <a:xfrm>
              <a:off x="6307484" y="1344585"/>
              <a:ext cx="3292134" cy="3192688"/>
              <a:chOff x="2895058" y="2539526"/>
              <a:chExt cx="3292134" cy="3192688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3890923" y="2539526"/>
                <a:ext cx="229626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2000" dirty="0" smtClean="0"/>
                  <a:t>Group</a:t>
                </a: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2895058" y="3146891"/>
                <a:ext cx="2563223" cy="25853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dirty="0"/>
                  <a:t>Organizational units that share common </a:t>
                </a:r>
                <a:r>
                  <a:rPr lang="en-US" dirty="0" smtClean="0"/>
                  <a:t>semantics. They can be seen as a cluster or curation based on shared themes/categories</a:t>
                </a:r>
                <a:endParaRPr lang="en-US" dirty="0"/>
              </a:p>
            </p:txBody>
          </p:sp>
        </p:grpSp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27747" y="1346941"/>
              <a:ext cx="594787" cy="558835"/>
            </a:xfrm>
            <a:prstGeom prst="rect">
              <a:avLst/>
            </a:prstGeom>
          </p:spPr>
        </p:pic>
      </p:grpSp>
      <p:cxnSp>
        <p:nvCxnSpPr>
          <p:cNvPr id="13" name="Straight Connector 12"/>
          <p:cNvCxnSpPr/>
          <p:nvPr/>
        </p:nvCxnSpPr>
        <p:spPr>
          <a:xfrm flipH="1">
            <a:off x="3118338" y="1336148"/>
            <a:ext cx="31262" cy="4220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099362" y="1336148"/>
            <a:ext cx="31262" cy="4220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8988876" y="1320376"/>
            <a:ext cx="31262" cy="4220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62013" y="1984354"/>
            <a:ext cx="22523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405739" y="1984354"/>
            <a:ext cx="23597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6378341" y="2003550"/>
            <a:ext cx="23597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9331463" y="2003550"/>
            <a:ext cx="23597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7" name="Rectangle 36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572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Roomba - </a:t>
              </a:r>
              <a:r>
                <a:rPr lang="en-US" sz="2400" dirty="0"/>
                <a:t>An Extensible Framework to Validate and Build Dataset Profiles</a:t>
              </a:r>
              <a:endParaRPr lang="en-US" sz="24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1130293"/>
            <a:ext cx="119307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Roomba addresses the challenges of automatic validation and generation of descriptive dataset profiles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000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000" dirty="0"/>
          </a:p>
        </p:txBody>
      </p:sp>
      <p:pic>
        <p:nvPicPr>
          <p:cNvPr id="9" name="Picture 8" descr="figure-1_archite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476" y="1731009"/>
            <a:ext cx="9535233" cy="4136098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63404" y="5877477"/>
            <a:ext cx="4531348" cy="395705"/>
            <a:chOff x="63404" y="5877477"/>
            <a:chExt cx="4531348" cy="395705"/>
          </a:xfrm>
        </p:grpSpPr>
        <p:sp>
          <p:nvSpPr>
            <p:cNvPr id="14" name="TextBox 13"/>
            <p:cNvSpPr txBox="1"/>
            <p:nvPr/>
          </p:nvSpPr>
          <p:spPr>
            <a:xfrm>
              <a:off x="417005" y="5981929"/>
              <a:ext cx="41777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Andale Mono" charset="0"/>
                  <a:ea typeface="Andale Mono" charset="0"/>
                  <a:cs typeface="Andale Mono" charset="0"/>
                  <a:hlinkClick r:id="rId3"/>
                </a:rPr>
                <a:t>https://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  <a:hlinkClick r:id="rId3"/>
                </a:rPr>
                <a:t>github.com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  <a:hlinkClick r:id="rId3"/>
                </a:rPr>
                <a:t>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  <a:hlinkClick r:id="rId3"/>
                </a:rPr>
                <a:t>ahmadassaf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  <a:hlinkClick r:id="rId3"/>
                </a:rPr>
                <a:t>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  <a:hlinkClick r:id="rId3"/>
                </a:rPr>
                <a:t>opendata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  <a:hlinkClick r:id="rId3"/>
                </a:rPr>
                <a:t>-checker/</a:t>
              </a:r>
              <a:endParaRPr lang="en-US" sz="11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04" y="5877477"/>
              <a:ext cx="395705" cy="395705"/>
            </a:xfrm>
            <a:prstGeom prst="rect">
              <a:avLst/>
            </a:prstGeom>
          </p:spPr>
        </p:pic>
      </p:grp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18" name="Rectangle 17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261257" y="846031"/>
            <a:ext cx="115556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0828421" y="0"/>
            <a:ext cx="136357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52654" cy="686696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 Errors for Information Groups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923" y="1803895"/>
            <a:ext cx="6883400" cy="35687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61257" y="1055793"/>
            <a:ext cx="492266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41% of ownership information is missing or undefined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Resources have the poorest metadata health across information groups</a:t>
            </a:r>
          </a:p>
          <a:p>
            <a:pPr marL="800100" lvl="1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64% general metadata</a:t>
            </a:r>
          </a:p>
          <a:p>
            <a:pPr marL="800100" lvl="1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100% access metadata</a:t>
            </a:r>
          </a:p>
          <a:p>
            <a:pPr marL="800100" lvl="1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80% provenance metadata</a:t>
            </a:r>
          </a:p>
        </p:txBody>
      </p:sp>
    </p:spTree>
    <p:extLst>
      <p:ext uri="{BB962C8B-B14F-4D97-AF65-F5344CB8AC3E}">
        <p14:creationId xmlns:p14="http://schemas.microsoft.com/office/powerpoint/2010/main" val="21147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Top Metadata Errors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620" y="981342"/>
            <a:ext cx="6426200" cy="5080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1257" y="1248959"/>
            <a:ext cx="49226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23.8% of these errors can be fixed automatically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33.33% can be fixed automatically by tools plugged into the data publishing workflow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670622" y="1978702"/>
            <a:ext cx="5146236" cy="1689938"/>
            <a:chOff x="6670622" y="1978702"/>
            <a:chExt cx="5146236" cy="1689938"/>
          </a:xfrm>
        </p:grpSpPr>
        <p:sp>
          <p:nvSpPr>
            <p:cNvPr id="13" name="Rectangle 12"/>
            <p:cNvSpPr/>
            <p:nvPr/>
          </p:nvSpPr>
          <p:spPr>
            <a:xfrm>
              <a:off x="6670623" y="1978702"/>
              <a:ext cx="5146235" cy="584616"/>
            </a:xfrm>
            <a:prstGeom prst="rect">
              <a:avLst/>
            </a:prstGeom>
            <a:solidFill>
              <a:srgbClr val="1CADE4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670623" y="2976062"/>
              <a:ext cx="5146235" cy="291794"/>
            </a:xfrm>
            <a:prstGeom prst="rect">
              <a:avLst/>
            </a:prstGeom>
            <a:solidFill>
              <a:srgbClr val="1CADE4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670622" y="3414781"/>
              <a:ext cx="5146235" cy="253859"/>
            </a:xfrm>
            <a:prstGeom prst="rect">
              <a:avLst/>
            </a:prstGeom>
            <a:solidFill>
              <a:srgbClr val="1CADE4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670620" y="2608316"/>
            <a:ext cx="5146236" cy="2128576"/>
            <a:chOff x="6670620" y="2608316"/>
            <a:chExt cx="5146236" cy="2128576"/>
          </a:xfrm>
        </p:grpSpPr>
        <p:sp>
          <p:nvSpPr>
            <p:cNvPr id="17" name="Rectangle 16"/>
            <p:cNvSpPr/>
            <p:nvPr/>
          </p:nvSpPr>
          <p:spPr>
            <a:xfrm>
              <a:off x="6670621" y="2608316"/>
              <a:ext cx="5146235" cy="367745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670620" y="3670169"/>
              <a:ext cx="5146235" cy="1066723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3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6925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Metadata Errors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667127"/>
              </p:ext>
            </p:extLst>
          </p:nvPr>
        </p:nvGraphicFramePr>
        <p:xfrm>
          <a:off x="2420470" y="1494441"/>
          <a:ext cx="6591300" cy="41797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26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800</TotalTime>
  <Words>846</Words>
  <Application>Microsoft Macintosh PowerPoint</Application>
  <PresentationFormat>Widescreen</PresentationFormat>
  <Paragraphs>120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Andale Mono</vt:lpstr>
      <vt:lpstr>Calibri</vt:lpstr>
      <vt:lpstr>Calibri Light</vt:lpstr>
      <vt:lpstr>Wingdings</vt:lpstr>
      <vt:lpstr>Retrospect</vt:lpstr>
      <vt:lpstr>What's up LOD Cloud  Observing The State of Linked Open Data Cloud Metadata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Roomba An Extensible Framework to Validate and Build Dataset Profiles</dc:title>
  <dc:creator>AHMAD ASSAF</dc:creator>
  <cp:lastModifiedBy>AHMAD ASSAF</cp:lastModifiedBy>
  <cp:revision>52</cp:revision>
  <dcterms:created xsi:type="dcterms:W3CDTF">2015-05-27T09:28:42Z</dcterms:created>
  <dcterms:modified xsi:type="dcterms:W3CDTF">2015-05-31T22:51:31Z</dcterms:modified>
</cp:coreProperties>
</file>

<file path=docProps/thumbnail.jpeg>
</file>